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83" r:id="rId3"/>
    <p:sldId id="268" r:id="rId4"/>
    <p:sldId id="284" r:id="rId5"/>
    <p:sldId id="285" r:id="rId6"/>
    <p:sldId id="287" r:id="rId7"/>
    <p:sldId id="288" r:id="rId8"/>
    <p:sldId id="290" r:id="rId9"/>
    <p:sldId id="291" r:id="rId10"/>
    <p:sldId id="292" r:id="rId11"/>
    <p:sldId id="286" r:id="rId12"/>
    <p:sldId id="293" r:id="rId13"/>
    <p:sldId id="294" r:id="rId14"/>
    <p:sldId id="295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7"/>
    <p:restoredTop sz="92181"/>
  </p:normalViewPr>
  <p:slideViewPr>
    <p:cSldViewPr snapToGrid="0" snapToObjects="1">
      <p:cViewPr varScale="1">
        <p:scale>
          <a:sx n="117" d="100"/>
          <a:sy n="117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8FB669-FB71-4FF4-92E2-00BEC7AC50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91D3A-CB21-42EA-A189-EB8E24F3C2F0}">
      <dgm:prSet/>
      <dgm:spPr/>
      <dgm:t>
        <a:bodyPr/>
        <a:lstStyle/>
        <a:p>
          <a:r>
            <a:rPr lang="en-US"/>
            <a:t>Review types of historical sources</a:t>
          </a:r>
        </a:p>
      </dgm:t>
    </dgm:pt>
    <dgm:pt modelId="{599516B6-4B31-4613-8D89-C14D19F4ACAC}" type="parTrans" cxnId="{B6B2AF53-B7FF-41C6-9C47-C00DFFDDCBDF}">
      <dgm:prSet/>
      <dgm:spPr/>
      <dgm:t>
        <a:bodyPr/>
        <a:lstStyle/>
        <a:p>
          <a:endParaRPr lang="en-US"/>
        </a:p>
      </dgm:t>
    </dgm:pt>
    <dgm:pt modelId="{6879B9A9-D3DF-466B-B0C9-012DDC967279}" type="sibTrans" cxnId="{B6B2AF53-B7FF-41C6-9C47-C00DFFDDCBDF}">
      <dgm:prSet/>
      <dgm:spPr/>
      <dgm:t>
        <a:bodyPr/>
        <a:lstStyle/>
        <a:p>
          <a:endParaRPr lang="en-US"/>
        </a:p>
      </dgm:t>
    </dgm:pt>
    <dgm:pt modelId="{C040BB5F-03F7-4AC9-9E87-CFB8A9585014}">
      <dgm:prSet/>
      <dgm:spPr/>
      <dgm:t>
        <a:bodyPr/>
        <a:lstStyle/>
        <a:p>
          <a:r>
            <a:rPr lang="en-US"/>
            <a:t>Practice Source Analysis</a:t>
          </a:r>
        </a:p>
      </dgm:t>
    </dgm:pt>
    <dgm:pt modelId="{9906A079-8BAB-4CE1-8123-A40652A84AB8}" type="parTrans" cxnId="{6B10D774-337E-42FD-8D92-3EA6B034888E}">
      <dgm:prSet/>
      <dgm:spPr/>
      <dgm:t>
        <a:bodyPr/>
        <a:lstStyle/>
        <a:p>
          <a:endParaRPr lang="en-US"/>
        </a:p>
      </dgm:t>
    </dgm:pt>
    <dgm:pt modelId="{40D8A748-9195-4E06-B35C-52DB2DF289A4}" type="sibTrans" cxnId="{6B10D774-337E-42FD-8D92-3EA6B034888E}">
      <dgm:prSet/>
      <dgm:spPr/>
      <dgm:t>
        <a:bodyPr/>
        <a:lstStyle/>
        <a:p>
          <a:endParaRPr lang="en-US"/>
        </a:p>
      </dgm:t>
    </dgm:pt>
    <dgm:pt modelId="{81F1046E-855D-483A-A0AB-01796E962055}">
      <dgm:prSet/>
      <dgm:spPr/>
      <dgm:t>
        <a:bodyPr/>
        <a:lstStyle/>
        <a:p>
          <a:r>
            <a:rPr lang="en-US"/>
            <a:t>Identify source analysis terms/questions</a:t>
          </a:r>
        </a:p>
      </dgm:t>
    </dgm:pt>
    <dgm:pt modelId="{9CBDF0BE-DDB1-4E55-89AE-F20449A887FD}" type="parTrans" cxnId="{044FEE48-8FD3-4E59-962E-F6B1C28DE543}">
      <dgm:prSet/>
      <dgm:spPr/>
      <dgm:t>
        <a:bodyPr/>
        <a:lstStyle/>
        <a:p>
          <a:endParaRPr lang="en-US"/>
        </a:p>
      </dgm:t>
    </dgm:pt>
    <dgm:pt modelId="{B0AEC0D2-2CD3-4D01-8C38-D2491CB9F738}" type="sibTrans" cxnId="{044FEE48-8FD3-4E59-962E-F6B1C28DE543}">
      <dgm:prSet/>
      <dgm:spPr/>
      <dgm:t>
        <a:bodyPr/>
        <a:lstStyle/>
        <a:p>
          <a:endParaRPr lang="en-US"/>
        </a:p>
      </dgm:t>
    </dgm:pt>
    <dgm:pt modelId="{39BD5B65-8D23-4399-B458-B5696684B69E}" type="pres">
      <dgm:prSet presAssocID="{A88FB669-FB71-4FF4-92E2-00BEC7AC50AA}" presName="root" presStyleCnt="0">
        <dgm:presLayoutVars>
          <dgm:dir/>
          <dgm:resizeHandles val="exact"/>
        </dgm:presLayoutVars>
      </dgm:prSet>
      <dgm:spPr/>
    </dgm:pt>
    <dgm:pt modelId="{83445060-0C29-45A7-BA62-8F19DBA3E94E}" type="pres">
      <dgm:prSet presAssocID="{A2D91D3A-CB21-42EA-A189-EB8E24F3C2F0}" presName="compNode" presStyleCnt="0"/>
      <dgm:spPr/>
    </dgm:pt>
    <dgm:pt modelId="{5E477B7E-C617-467D-B89A-C963CAA1D16E}" type="pres">
      <dgm:prSet presAssocID="{A2D91D3A-CB21-42EA-A189-EB8E24F3C2F0}" presName="bgRect" presStyleLbl="bgShp" presStyleIdx="0" presStyleCnt="3"/>
      <dgm:spPr/>
    </dgm:pt>
    <dgm:pt modelId="{F1C28CEC-E971-46F5-AA56-C8E5E1DF74F9}" type="pres">
      <dgm:prSet presAssocID="{A2D91D3A-CB21-42EA-A189-EB8E24F3C2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4B676A1-C5AE-43A8-B7B5-F84342A37A49}" type="pres">
      <dgm:prSet presAssocID="{A2D91D3A-CB21-42EA-A189-EB8E24F3C2F0}" presName="spaceRect" presStyleCnt="0"/>
      <dgm:spPr/>
    </dgm:pt>
    <dgm:pt modelId="{55A13D6C-F556-4F15-922C-3B5DB071D240}" type="pres">
      <dgm:prSet presAssocID="{A2D91D3A-CB21-42EA-A189-EB8E24F3C2F0}" presName="parTx" presStyleLbl="revTx" presStyleIdx="0" presStyleCnt="3">
        <dgm:presLayoutVars>
          <dgm:chMax val="0"/>
          <dgm:chPref val="0"/>
        </dgm:presLayoutVars>
      </dgm:prSet>
      <dgm:spPr/>
    </dgm:pt>
    <dgm:pt modelId="{87B7DE64-9814-4D47-AC29-04302C2F0167}" type="pres">
      <dgm:prSet presAssocID="{6879B9A9-D3DF-466B-B0C9-012DDC967279}" presName="sibTrans" presStyleCnt="0"/>
      <dgm:spPr/>
    </dgm:pt>
    <dgm:pt modelId="{6EBAD394-40B7-4B34-919C-4BEBC956C458}" type="pres">
      <dgm:prSet presAssocID="{C040BB5F-03F7-4AC9-9E87-CFB8A9585014}" presName="compNode" presStyleCnt="0"/>
      <dgm:spPr/>
    </dgm:pt>
    <dgm:pt modelId="{B70388AB-938E-4EE3-9B4D-95BCF24DC56C}" type="pres">
      <dgm:prSet presAssocID="{C040BB5F-03F7-4AC9-9E87-CFB8A9585014}" presName="bgRect" presStyleLbl="bgShp" presStyleIdx="1" presStyleCnt="3"/>
      <dgm:spPr/>
    </dgm:pt>
    <dgm:pt modelId="{C697F949-81AA-4B94-A012-CC067C15C788}" type="pres">
      <dgm:prSet presAssocID="{C040BB5F-03F7-4AC9-9E87-CFB8A95850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385C6B6-B868-4DF9-BCC5-E5824A83662D}" type="pres">
      <dgm:prSet presAssocID="{C040BB5F-03F7-4AC9-9E87-CFB8A9585014}" presName="spaceRect" presStyleCnt="0"/>
      <dgm:spPr/>
    </dgm:pt>
    <dgm:pt modelId="{2336FDF7-BE87-4FEC-A12B-4AFF13954EB4}" type="pres">
      <dgm:prSet presAssocID="{C040BB5F-03F7-4AC9-9E87-CFB8A9585014}" presName="parTx" presStyleLbl="revTx" presStyleIdx="1" presStyleCnt="3">
        <dgm:presLayoutVars>
          <dgm:chMax val="0"/>
          <dgm:chPref val="0"/>
        </dgm:presLayoutVars>
      </dgm:prSet>
      <dgm:spPr/>
    </dgm:pt>
    <dgm:pt modelId="{9225F9C4-E91C-4F09-BE3F-5ECEBBBCA28C}" type="pres">
      <dgm:prSet presAssocID="{40D8A748-9195-4E06-B35C-52DB2DF289A4}" presName="sibTrans" presStyleCnt="0"/>
      <dgm:spPr/>
    </dgm:pt>
    <dgm:pt modelId="{E90FC9E0-2D01-4E1C-8D81-EBAC108CF04C}" type="pres">
      <dgm:prSet presAssocID="{81F1046E-855D-483A-A0AB-01796E962055}" presName="compNode" presStyleCnt="0"/>
      <dgm:spPr/>
    </dgm:pt>
    <dgm:pt modelId="{1308C9D5-EFF1-47DC-91D9-9CA4414E67C7}" type="pres">
      <dgm:prSet presAssocID="{81F1046E-855D-483A-A0AB-01796E962055}" presName="bgRect" presStyleLbl="bgShp" presStyleIdx="2" presStyleCnt="3"/>
      <dgm:spPr/>
    </dgm:pt>
    <dgm:pt modelId="{A960AF26-C386-4467-B3E1-878223E7D7C7}" type="pres">
      <dgm:prSet presAssocID="{81F1046E-855D-483A-A0AB-01796E9620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9BBB2051-7C3C-4B38-803B-BAD7591F9D23}" type="pres">
      <dgm:prSet presAssocID="{81F1046E-855D-483A-A0AB-01796E962055}" presName="spaceRect" presStyleCnt="0"/>
      <dgm:spPr/>
    </dgm:pt>
    <dgm:pt modelId="{E7829A73-D848-42BE-957B-3DBA462F1841}" type="pres">
      <dgm:prSet presAssocID="{81F1046E-855D-483A-A0AB-01796E9620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4FEE48-8FD3-4E59-962E-F6B1C28DE543}" srcId="{A88FB669-FB71-4FF4-92E2-00BEC7AC50AA}" destId="{81F1046E-855D-483A-A0AB-01796E962055}" srcOrd="2" destOrd="0" parTransId="{9CBDF0BE-DDB1-4E55-89AE-F20449A887FD}" sibTransId="{B0AEC0D2-2CD3-4D01-8C38-D2491CB9F738}"/>
    <dgm:cxn modelId="{B6B2AF53-B7FF-41C6-9C47-C00DFFDDCBDF}" srcId="{A88FB669-FB71-4FF4-92E2-00BEC7AC50AA}" destId="{A2D91D3A-CB21-42EA-A189-EB8E24F3C2F0}" srcOrd="0" destOrd="0" parTransId="{599516B6-4B31-4613-8D89-C14D19F4ACAC}" sibTransId="{6879B9A9-D3DF-466B-B0C9-012DDC967279}"/>
    <dgm:cxn modelId="{CDEC6059-7EB6-456B-8592-9418D6BC0CBC}" type="presOf" srcId="{A2D91D3A-CB21-42EA-A189-EB8E24F3C2F0}" destId="{55A13D6C-F556-4F15-922C-3B5DB071D240}" srcOrd="0" destOrd="0" presId="urn:microsoft.com/office/officeart/2018/2/layout/IconVerticalSolidList"/>
    <dgm:cxn modelId="{6B10D774-337E-42FD-8D92-3EA6B034888E}" srcId="{A88FB669-FB71-4FF4-92E2-00BEC7AC50AA}" destId="{C040BB5F-03F7-4AC9-9E87-CFB8A9585014}" srcOrd="1" destOrd="0" parTransId="{9906A079-8BAB-4CE1-8123-A40652A84AB8}" sibTransId="{40D8A748-9195-4E06-B35C-52DB2DF289A4}"/>
    <dgm:cxn modelId="{2719B6CD-9067-4EBC-AC3A-F55AAAE721D1}" type="presOf" srcId="{A88FB669-FB71-4FF4-92E2-00BEC7AC50AA}" destId="{39BD5B65-8D23-4399-B458-B5696684B69E}" srcOrd="0" destOrd="0" presId="urn:microsoft.com/office/officeart/2018/2/layout/IconVerticalSolidList"/>
    <dgm:cxn modelId="{F73EC6EA-DBBB-4F80-8C39-8841318D9171}" type="presOf" srcId="{81F1046E-855D-483A-A0AB-01796E962055}" destId="{E7829A73-D848-42BE-957B-3DBA462F1841}" srcOrd="0" destOrd="0" presId="urn:microsoft.com/office/officeart/2018/2/layout/IconVerticalSolidList"/>
    <dgm:cxn modelId="{AC98ACFF-EE3B-4922-941A-668186BA645D}" type="presOf" srcId="{C040BB5F-03F7-4AC9-9E87-CFB8A9585014}" destId="{2336FDF7-BE87-4FEC-A12B-4AFF13954EB4}" srcOrd="0" destOrd="0" presId="urn:microsoft.com/office/officeart/2018/2/layout/IconVerticalSolidList"/>
    <dgm:cxn modelId="{8FF2B0C0-4E7B-4BBC-AF5D-72397925FD49}" type="presParOf" srcId="{39BD5B65-8D23-4399-B458-B5696684B69E}" destId="{83445060-0C29-45A7-BA62-8F19DBA3E94E}" srcOrd="0" destOrd="0" presId="urn:microsoft.com/office/officeart/2018/2/layout/IconVerticalSolidList"/>
    <dgm:cxn modelId="{7C5519BC-EA7A-4B3B-8D30-434829C1D788}" type="presParOf" srcId="{83445060-0C29-45A7-BA62-8F19DBA3E94E}" destId="{5E477B7E-C617-467D-B89A-C963CAA1D16E}" srcOrd="0" destOrd="0" presId="urn:microsoft.com/office/officeart/2018/2/layout/IconVerticalSolidList"/>
    <dgm:cxn modelId="{A6BEEB9D-1545-4E1F-8E4F-9710C70F7AD1}" type="presParOf" srcId="{83445060-0C29-45A7-BA62-8F19DBA3E94E}" destId="{F1C28CEC-E971-46F5-AA56-C8E5E1DF74F9}" srcOrd="1" destOrd="0" presId="urn:microsoft.com/office/officeart/2018/2/layout/IconVerticalSolidList"/>
    <dgm:cxn modelId="{A7EC2D22-A607-48BA-AF83-12E4EEB44518}" type="presParOf" srcId="{83445060-0C29-45A7-BA62-8F19DBA3E94E}" destId="{54B676A1-C5AE-43A8-B7B5-F84342A37A49}" srcOrd="2" destOrd="0" presId="urn:microsoft.com/office/officeart/2018/2/layout/IconVerticalSolidList"/>
    <dgm:cxn modelId="{C7ECD8B1-DAFB-4800-863F-5C9A9B736C87}" type="presParOf" srcId="{83445060-0C29-45A7-BA62-8F19DBA3E94E}" destId="{55A13D6C-F556-4F15-922C-3B5DB071D240}" srcOrd="3" destOrd="0" presId="urn:microsoft.com/office/officeart/2018/2/layout/IconVerticalSolidList"/>
    <dgm:cxn modelId="{FFEFC95A-3F15-40F8-B9FF-3606272887CE}" type="presParOf" srcId="{39BD5B65-8D23-4399-B458-B5696684B69E}" destId="{87B7DE64-9814-4D47-AC29-04302C2F0167}" srcOrd="1" destOrd="0" presId="urn:microsoft.com/office/officeart/2018/2/layout/IconVerticalSolidList"/>
    <dgm:cxn modelId="{AD21FFB0-1C1C-42D4-B5D2-20D6C05E09BB}" type="presParOf" srcId="{39BD5B65-8D23-4399-B458-B5696684B69E}" destId="{6EBAD394-40B7-4B34-919C-4BEBC956C458}" srcOrd="2" destOrd="0" presId="urn:microsoft.com/office/officeart/2018/2/layout/IconVerticalSolidList"/>
    <dgm:cxn modelId="{F7CE8DC0-AE6D-43BD-8EBC-6641D253E8BC}" type="presParOf" srcId="{6EBAD394-40B7-4B34-919C-4BEBC956C458}" destId="{B70388AB-938E-4EE3-9B4D-95BCF24DC56C}" srcOrd="0" destOrd="0" presId="urn:microsoft.com/office/officeart/2018/2/layout/IconVerticalSolidList"/>
    <dgm:cxn modelId="{8BEC399E-3B6F-420C-B625-475EB43A4711}" type="presParOf" srcId="{6EBAD394-40B7-4B34-919C-4BEBC956C458}" destId="{C697F949-81AA-4B94-A012-CC067C15C788}" srcOrd="1" destOrd="0" presId="urn:microsoft.com/office/officeart/2018/2/layout/IconVerticalSolidList"/>
    <dgm:cxn modelId="{F12E66F9-7261-4882-ACD7-B1741B5FD054}" type="presParOf" srcId="{6EBAD394-40B7-4B34-919C-4BEBC956C458}" destId="{1385C6B6-B868-4DF9-BCC5-E5824A83662D}" srcOrd="2" destOrd="0" presId="urn:microsoft.com/office/officeart/2018/2/layout/IconVerticalSolidList"/>
    <dgm:cxn modelId="{68BE8AE4-9D33-460B-9330-D89D9291CB61}" type="presParOf" srcId="{6EBAD394-40B7-4B34-919C-4BEBC956C458}" destId="{2336FDF7-BE87-4FEC-A12B-4AFF13954EB4}" srcOrd="3" destOrd="0" presId="urn:microsoft.com/office/officeart/2018/2/layout/IconVerticalSolidList"/>
    <dgm:cxn modelId="{CCB96113-B0BF-4BA1-8B67-0ECB5B668C5E}" type="presParOf" srcId="{39BD5B65-8D23-4399-B458-B5696684B69E}" destId="{9225F9C4-E91C-4F09-BE3F-5ECEBBBCA28C}" srcOrd="3" destOrd="0" presId="urn:microsoft.com/office/officeart/2018/2/layout/IconVerticalSolidList"/>
    <dgm:cxn modelId="{CE595ED3-40DD-4A59-82D9-2064304E3FB0}" type="presParOf" srcId="{39BD5B65-8D23-4399-B458-B5696684B69E}" destId="{E90FC9E0-2D01-4E1C-8D81-EBAC108CF04C}" srcOrd="4" destOrd="0" presId="urn:microsoft.com/office/officeart/2018/2/layout/IconVerticalSolidList"/>
    <dgm:cxn modelId="{4E464DE2-2AE0-42C9-8CD1-F6654154BE7C}" type="presParOf" srcId="{E90FC9E0-2D01-4E1C-8D81-EBAC108CF04C}" destId="{1308C9D5-EFF1-47DC-91D9-9CA4414E67C7}" srcOrd="0" destOrd="0" presId="urn:microsoft.com/office/officeart/2018/2/layout/IconVerticalSolidList"/>
    <dgm:cxn modelId="{26FBB6A5-B0FD-4D43-8A3C-993390C484A4}" type="presParOf" srcId="{E90FC9E0-2D01-4E1C-8D81-EBAC108CF04C}" destId="{A960AF26-C386-4467-B3E1-878223E7D7C7}" srcOrd="1" destOrd="0" presId="urn:microsoft.com/office/officeart/2018/2/layout/IconVerticalSolidList"/>
    <dgm:cxn modelId="{07484296-4B38-4FC8-9742-4808DEF33E0A}" type="presParOf" srcId="{E90FC9E0-2D01-4E1C-8D81-EBAC108CF04C}" destId="{9BBB2051-7C3C-4B38-803B-BAD7591F9D23}" srcOrd="2" destOrd="0" presId="urn:microsoft.com/office/officeart/2018/2/layout/IconVerticalSolidList"/>
    <dgm:cxn modelId="{08FDAE4A-DABB-4C01-A92D-7C8089208305}" type="presParOf" srcId="{E90FC9E0-2D01-4E1C-8D81-EBAC108CF04C}" destId="{E7829A73-D848-42BE-957B-3DBA462F18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77B7E-C617-467D-B89A-C963CAA1D16E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28CEC-E971-46F5-AA56-C8E5E1DF74F9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13D6C-F556-4F15-922C-3B5DB071D240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Review types of historical sources</a:t>
          </a:r>
        </a:p>
      </dsp:txBody>
      <dsp:txXfrm>
        <a:off x="1864015" y="689"/>
        <a:ext cx="4933659" cy="1613866"/>
      </dsp:txXfrm>
    </dsp:sp>
    <dsp:sp modelId="{B70388AB-938E-4EE3-9B4D-95BCF24DC56C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F949-81AA-4B94-A012-CC067C15C788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6FDF7-BE87-4FEC-A12B-4AFF13954EB4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Practice Source Analysis</a:t>
          </a:r>
        </a:p>
      </dsp:txBody>
      <dsp:txXfrm>
        <a:off x="1864015" y="2018022"/>
        <a:ext cx="4933659" cy="1613866"/>
      </dsp:txXfrm>
    </dsp:sp>
    <dsp:sp modelId="{1308C9D5-EFF1-47DC-91D9-9CA4414E67C7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0AF26-C386-4467-B3E1-878223E7D7C7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29A73-D848-42BE-957B-3DBA462F1841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 source analysis terms/questions</a:t>
          </a:r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ctr"/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TITLE: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Historical sources 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GOAL/S: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historical sources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262851" y="6447707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 err="1">
                <a:solidFill>
                  <a:schemeClr val="bg1"/>
                </a:solidFill>
              </a:rPr>
              <a:t>Ms</a:t>
            </a:r>
            <a:r>
              <a:rPr lang="en-US" sz="1500" dirty="0">
                <a:solidFill>
                  <a:schemeClr val="bg1"/>
                </a:solidFill>
              </a:rPr>
              <a:t> Barrie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A5CE9BD-C8B7-4631-96FA-E2C08A2147F1}"/>
              </a:ext>
            </a:extLst>
          </p:cNvPr>
          <p:cNvSpPr txBox="1">
            <a:spLocks/>
          </p:cNvSpPr>
          <p:nvPr/>
        </p:nvSpPr>
        <p:spPr>
          <a:xfrm>
            <a:off x="202277" y="6514493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Lesson 2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DB3AAD7-BAEE-8101-8C69-55E30CC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351900"/>
            <a:ext cx="9321800" cy="5104114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C6F881-0C6E-BE61-6B61-0F871FC8DF37}"/>
              </a:ext>
            </a:extLst>
          </p:cNvPr>
          <p:cNvSpPr txBox="1">
            <a:spLocks/>
          </p:cNvSpPr>
          <p:nvPr/>
        </p:nvSpPr>
        <p:spPr>
          <a:xfrm>
            <a:off x="6412576" y="3272839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686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9FE6-F567-5F1F-1B26-F0A4815B2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IMPORTANT NOTE: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3FF8A-E110-F499-207E-97B8147A97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SOME sources can fit more than one category/type!</a:t>
            </a:r>
          </a:p>
        </p:txBody>
      </p:sp>
    </p:spTree>
    <p:extLst>
      <p:ext uri="{BB962C8B-B14F-4D97-AF65-F5344CB8AC3E}">
        <p14:creationId xmlns:p14="http://schemas.microsoft.com/office/powerpoint/2010/main" val="181480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3E2A-AE45-E183-FB87-9C8CAA98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Which sources are we </a:t>
            </a:r>
            <a:r>
              <a:rPr lang="en-US" sz="4800" b="1" i="1" dirty="0"/>
              <a:t>LIKELY</a:t>
            </a:r>
            <a:r>
              <a:rPr lang="en-US" sz="4800" dirty="0"/>
              <a:t> to </a:t>
            </a:r>
            <a:r>
              <a:rPr lang="en-US" sz="4800" dirty="0" err="1"/>
              <a:t>analyse</a:t>
            </a:r>
            <a:r>
              <a:rPr lang="en-US" sz="4800" dirty="0"/>
              <a:t> in Ancient History?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Which sources are </a:t>
            </a:r>
            <a:r>
              <a:rPr lang="en-US" sz="4800" b="1" i="1" dirty="0"/>
              <a:t>IMPOSSIBLE</a:t>
            </a:r>
            <a:r>
              <a:rPr lang="en-US" sz="4800" dirty="0"/>
              <a:t> for us to </a:t>
            </a:r>
            <a:r>
              <a:rPr lang="en-US" sz="4800" dirty="0" err="1"/>
              <a:t>analyse</a:t>
            </a:r>
            <a:r>
              <a:rPr lang="en-US" sz="4800" dirty="0"/>
              <a:t> as ‘Ancient’ Sources?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02A49-50DC-A980-1E7F-4EFE4A2E4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</a:t>
            </a:r>
            <a:r>
              <a:rPr lang="en-US" dirty="0" err="1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4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8642-8455-9700-1358-434ECCF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Questions: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AB5264-F05E-BFFE-E6C1-AF04537B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55881"/>
              </p:ext>
            </p:extLst>
          </p:nvPr>
        </p:nvGraphicFramePr>
        <p:xfrm>
          <a:off x="755859" y="1935590"/>
          <a:ext cx="10058400" cy="4244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295">
                  <a:extLst>
                    <a:ext uri="{9D8B030D-6E8A-4147-A177-3AD203B41FA5}">
                      <a16:colId xmlns:a16="http://schemas.microsoft.com/office/drawing/2014/main" val="2157404694"/>
                    </a:ext>
                  </a:extLst>
                </a:gridCol>
                <a:gridCol w="5191105">
                  <a:extLst>
                    <a:ext uri="{9D8B030D-6E8A-4147-A177-3AD203B41FA5}">
                      <a16:colId xmlns:a16="http://schemas.microsoft.com/office/drawing/2014/main" val="1493834813"/>
                    </a:ext>
                  </a:extLst>
                </a:gridCol>
              </a:tblGrid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70031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Identify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Type of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4247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Explain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Historical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032781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Compare/Contrast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41848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Evaluate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Usefulness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33367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Identify/Discuss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Perspective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74811"/>
                  </a:ext>
                </a:extLst>
              </a:tr>
              <a:tr h="606306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Evaluate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Extent of 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23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9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DB0F-16A0-29CA-1A73-CC431A16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 – Practice source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77CD-C4EA-8287-DF25-4B49A252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In groups, you will receive ONE (1) Minoan and ONE (1) Mycenaean source</a:t>
            </a:r>
          </a:p>
          <a:p>
            <a:pPr algn="ctr"/>
            <a:r>
              <a:rPr lang="en-US" dirty="0"/>
              <a:t>Practice </a:t>
            </a:r>
            <a:r>
              <a:rPr lang="en-US" dirty="0" err="1"/>
              <a:t>analysing</a:t>
            </a:r>
            <a:r>
              <a:rPr lang="en-US" dirty="0"/>
              <a:t> as a group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33EA0-E299-FCF9-458F-9A6E60EAFB16}"/>
              </a:ext>
            </a:extLst>
          </p:cNvPr>
          <p:cNvSpPr/>
          <p:nvPr/>
        </p:nvSpPr>
        <p:spPr>
          <a:xfrm>
            <a:off x="3312941" y="2893924"/>
            <a:ext cx="5228157" cy="3265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rracotta vase in the form of a bull's head, Terracotta, Minoan ">
            <a:extLst>
              <a:ext uri="{FF2B5EF4-FFF2-40B4-BE49-F238E27FC236}">
                <a16:creationId xmlns:a16="http://schemas.microsoft.com/office/drawing/2014/main" id="{DAAD8F93-A6E9-1776-9BE4-D8982097B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4201928"/>
            <a:ext cx="1140523" cy="97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BACB4-3F3A-AE1C-322A-4F190CAD0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0" y="4201928"/>
            <a:ext cx="1065329" cy="1065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90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rracotta vase in the form of a bull's head, Terracotta, Minoan ">
            <a:extLst>
              <a:ext uri="{FF2B5EF4-FFF2-40B4-BE49-F238E27FC236}">
                <a16:creationId xmlns:a16="http://schemas.microsoft.com/office/drawing/2014/main" id="{9E1D3DE1-ACFC-FA59-BD8F-42836F039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04" y="895907"/>
            <a:ext cx="1832226" cy="1571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238956F-CCED-4BD5-21DD-FFE120784115}"/>
              </a:ext>
            </a:extLst>
          </p:cNvPr>
          <p:cNvSpPr txBox="1"/>
          <p:nvPr/>
        </p:nvSpPr>
        <p:spPr>
          <a:xfrm>
            <a:off x="762747" y="313667"/>
            <a:ext cx="3757295" cy="501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MINOAN: Terracotta vase in the form of a bull's head c. 1450–1400 BCE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 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844DE-5224-EEE0-F3B3-7448A484F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32" y="1055078"/>
            <a:ext cx="1610308" cy="16103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2165C7DD-F06A-7C43-8F2E-10B6431F7724}"/>
              </a:ext>
            </a:extLst>
          </p:cNvPr>
          <p:cNvSpPr txBox="1"/>
          <p:nvPr/>
        </p:nvSpPr>
        <p:spPr>
          <a:xfrm>
            <a:off x="7774939" y="286711"/>
            <a:ext cx="3757295" cy="6879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MYCENAEAN: Death Mask known as the ‘Mask of Agamemnon’ 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c. 1500 BCE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Terracotta stirrup jar with octopus, Terracotta, Helladic, Mycenaean ">
            <a:extLst>
              <a:ext uri="{FF2B5EF4-FFF2-40B4-BE49-F238E27FC236}">
                <a16:creationId xmlns:a16="http://schemas.microsoft.com/office/drawing/2014/main" id="{1D670487-B7DD-B76B-3476-D0DA7E598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32" y="3758780"/>
            <a:ext cx="1718990" cy="18563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FD11C3FB-EE13-FECE-AC63-98FEF04B4024}"/>
              </a:ext>
            </a:extLst>
          </p:cNvPr>
          <p:cNvSpPr txBox="1"/>
          <p:nvPr/>
        </p:nvSpPr>
        <p:spPr>
          <a:xfrm>
            <a:off x="8055293" y="5694376"/>
            <a:ext cx="3757295" cy="501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MYCENAEAN: Terracotta Stirrup Jar with octopus 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c. 1200 – 1100 BCE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 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37081-CA42-A113-0A38-D271296EB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96" y="4058578"/>
            <a:ext cx="2709241" cy="155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4D432367-01E5-DE46-B960-C6A1C8CE2214}"/>
              </a:ext>
            </a:extLst>
          </p:cNvPr>
          <p:cNvSpPr txBox="1"/>
          <p:nvPr/>
        </p:nvSpPr>
        <p:spPr>
          <a:xfrm>
            <a:off x="762747" y="5711585"/>
            <a:ext cx="3757295" cy="501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MINOAN: Toreador Fresco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AU" sz="1200" dirty="0">
                <a:solidFill>
                  <a:srgbClr val="000000"/>
                </a:solidFill>
                <a:effectLst/>
                <a:latin typeface="Chalkboard" panose="03050602040202020205" pitchFamily="66" charset="77"/>
                <a:ea typeface="Times New Roman" panose="02020603050405020304" pitchFamily="18" charset="0"/>
              </a:rPr>
              <a:t>c. 1550 BCE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57CC36-FA36-078D-A132-A2272FF3B6CF}"/>
              </a:ext>
            </a:extLst>
          </p:cNvPr>
          <p:cNvCxnSpPr/>
          <p:nvPr/>
        </p:nvCxnSpPr>
        <p:spPr>
          <a:xfrm>
            <a:off x="6270172" y="170823"/>
            <a:ext cx="0" cy="590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9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E9D3-3E17-E6CA-4769-6FB1141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9378-9A6C-9E03-A993-FE506526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1. Define ‘historical source’? </a:t>
            </a:r>
          </a:p>
          <a:p>
            <a:pPr algn="ctr"/>
            <a:r>
              <a:rPr lang="en-US" sz="2800" dirty="0"/>
              <a:t>SENTENCE STARTER: A ‘Historical Source’ is …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Write 2 pieces of advice to successfully </a:t>
            </a:r>
            <a:r>
              <a:rPr lang="en-US" sz="2800" dirty="0" err="1"/>
              <a:t>analyse</a:t>
            </a:r>
            <a:r>
              <a:rPr lang="en-US" sz="2800" dirty="0"/>
              <a:t> a source.</a:t>
            </a:r>
          </a:p>
          <a:p>
            <a:pPr algn="ctr"/>
            <a:r>
              <a:rPr lang="en-US" sz="2800" dirty="0"/>
              <a:t>A:</a:t>
            </a:r>
          </a:p>
          <a:p>
            <a:pPr algn="ctr"/>
            <a:r>
              <a:rPr lang="en-US" sz="2800" dirty="0"/>
              <a:t>B:</a:t>
            </a:r>
          </a:p>
        </p:txBody>
      </p:sp>
    </p:spTree>
    <p:extLst>
      <p:ext uri="{BB962C8B-B14F-4D97-AF65-F5344CB8AC3E}">
        <p14:creationId xmlns:p14="http://schemas.microsoft.com/office/powerpoint/2010/main" val="410065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4952-13AA-4637-0FF8-802A9779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Today’s Lesson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18E546-551B-36AC-161F-D0EEBC90D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74665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27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E3DC51-DDDB-8360-82B5-DF25ACE78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sz="6800" dirty="0"/>
              <a:t>What do you already know about </a:t>
            </a:r>
            <a:br>
              <a:rPr lang="en-US" sz="6800" dirty="0"/>
            </a:br>
            <a:r>
              <a:rPr lang="en-US" sz="6800" dirty="0"/>
              <a:t>‘</a:t>
            </a:r>
            <a:r>
              <a:rPr lang="en-US" sz="6800" b="1" i="1" dirty="0"/>
              <a:t>Source Analysis</a:t>
            </a:r>
            <a:r>
              <a:rPr lang="en-US" sz="6800" dirty="0"/>
              <a:t>’?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5183B-E9F0-E9A5-17DA-C0AD852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/>
              <a:t>Discussion question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126EF3A-E951-590C-3ECD-690E8F69E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73B7A-664E-ADC3-215E-BEFFA4E36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0" y="28660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0EE8D-30E4-7909-7232-E5B03B9C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Historical Source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1EC6-B5B4-60F0-ACBD-6DFCD12F3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Baskerville" panose="02020502070401020303" pitchFamily="18" charset="0"/>
              </a:rPr>
              <a:t>Comes from the Greek </a:t>
            </a:r>
            <a:r>
              <a:rPr lang="en-AU" sz="2800" i="1" dirty="0" err="1">
                <a:effectLst/>
                <a:latin typeface="Baskerville" panose="02020502070401020303" pitchFamily="18" charset="0"/>
              </a:rPr>
              <a:t>historia</a:t>
            </a:r>
            <a:r>
              <a:rPr lang="en-AU" sz="2800" i="1" dirty="0">
                <a:effectLst/>
                <a:latin typeface="Baskerville" panose="02020502070401020303" pitchFamily="18" charset="0"/>
              </a:rPr>
              <a:t>, </a:t>
            </a:r>
            <a:r>
              <a:rPr lang="en-AU" sz="2800" dirty="0">
                <a:effectLst/>
                <a:latin typeface="Baskerville" panose="02020502070401020303" pitchFamily="18" charset="0"/>
              </a:rPr>
              <a:t>meaning ‘learning by inquiry’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Baskerville" panose="02020502070401020303" pitchFamily="18" charset="0"/>
              </a:rPr>
              <a:t>Historians ask questions of the past depending on focus and aims of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Baskerville" panose="02020502070401020303" pitchFamily="18" charset="0"/>
              </a:rPr>
              <a:t>FOCUS: social, political, economic, religious, and military, cultural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dirty="0">
                <a:effectLst/>
                <a:latin typeface="Baskerville" panose="02020502070401020303" pitchFamily="18" charset="0"/>
              </a:rPr>
              <a:t>We use </a:t>
            </a:r>
            <a:r>
              <a:rPr lang="en-AU" sz="2800" b="1" i="1" dirty="0">
                <a:effectLst/>
                <a:latin typeface="Baskerville" panose="02020502070401020303" pitchFamily="18" charset="0"/>
              </a:rPr>
              <a:t>sources</a:t>
            </a:r>
            <a:r>
              <a:rPr lang="en-AU" sz="2800" b="1" dirty="0">
                <a:effectLst/>
                <a:latin typeface="Baskerville" panose="02020502070401020303" pitchFamily="18" charset="0"/>
              </a:rPr>
              <a:t> to discover the past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Baskerville" panose="02020502070401020303" pitchFamily="18" charset="0"/>
              </a:rPr>
              <a:t>Examine the physical remains of the past to reconstruct moments in history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Baskerville" panose="02020502070401020303" pitchFamily="18" charset="0"/>
              </a:rPr>
              <a:t>In Ancient history we don’t just look at primary and secondary sources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Baskerville" panose="02020502070401020303" pitchFamily="18" charset="0"/>
              </a:rPr>
              <a:t>Ancient vs. Modern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1800" dirty="0" err="1">
                <a:effectLst/>
                <a:latin typeface="Baskerville" panose="02020502070401020303" pitchFamily="18" charset="0"/>
              </a:rPr>
              <a:t>Archeological</a:t>
            </a:r>
            <a:r>
              <a:rPr lang="en-AU" sz="1800" dirty="0">
                <a:effectLst/>
                <a:latin typeface="Baskerville" panose="02020502070401020303" pitchFamily="18" charset="0"/>
              </a:rPr>
              <a:t> vs. written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1C41D-F3A7-C900-1E27-DDEB98DB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094" y="99166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D337-E834-3088-02B9-84F9999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8A6-F1F0-B755-6BF8-6E9F48FE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5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REVIEW: Primary and Secondary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F27A12-AD29-9AD8-56EE-BE689C3D90AC}"/>
              </a:ext>
            </a:extLst>
          </p:cNvPr>
          <p:cNvSpPr txBox="1">
            <a:spLocks/>
          </p:cNvSpPr>
          <p:nvPr/>
        </p:nvSpPr>
        <p:spPr>
          <a:xfrm>
            <a:off x="896733" y="2327571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PRIMARY</a:t>
            </a:r>
          </a:p>
          <a:p>
            <a:pPr algn="ctr"/>
            <a:r>
              <a:rPr lang="en-US" sz="2800" i="1" dirty="0"/>
              <a:t>Created AT/AROUND time being studied</a:t>
            </a:r>
          </a:p>
          <a:p>
            <a:pPr algn="ctr"/>
            <a:endParaRPr lang="en-US" sz="2800" i="1" dirty="0"/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 Objects</a:t>
            </a:r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 Writings</a:t>
            </a:r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Pictures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8B6863-14D5-07D9-BBC4-E17F9FC40B9B}"/>
              </a:ext>
            </a:extLst>
          </p:cNvPr>
          <p:cNvSpPr txBox="1">
            <a:spLocks/>
          </p:cNvSpPr>
          <p:nvPr/>
        </p:nvSpPr>
        <p:spPr>
          <a:xfrm>
            <a:off x="6417549" y="2348152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SECONDARY</a:t>
            </a:r>
          </a:p>
          <a:p>
            <a:pPr algn="ctr"/>
            <a:r>
              <a:rPr lang="en-US" sz="2800" i="1" dirty="0"/>
              <a:t>Created AFTER time being studied</a:t>
            </a:r>
          </a:p>
          <a:p>
            <a:pPr algn="ctr"/>
            <a:endParaRPr lang="en-US" sz="2800" i="1" dirty="0"/>
          </a:p>
          <a:p>
            <a:pPr>
              <a:buFont typeface="Wingdings" pitchFamily="2" charset="2"/>
              <a:buChar char="ü"/>
            </a:pPr>
            <a:r>
              <a:rPr lang="en-US" sz="2000" i="1" dirty="0"/>
              <a:t> </a:t>
            </a:r>
            <a:r>
              <a:rPr lang="en-US" sz="2400" i="1" dirty="0"/>
              <a:t>Textbooks </a:t>
            </a:r>
          </a:p>
          <a:p>
            <a:pPr>
              <a:buFont typeface="Wingdings" pitchFamily="2" charset="2"/>
              <a:buChar char="ü"/>
            </a:pPr>
            <a:r>
              <a:rPr lang="en-US" sz="2400" i="1" dirty="0"/>
              <a:t> Podcasts</a:t>
            </a:r>
          </a:p>
          <a:p>
            <a:pPr>
              <a:buFont typeface="Wingdings" pitchFamily="2" charset="2"/>
              <a:buChar char="ü"/>
            </a:pPr>
            <a:r>
              <a:rPr lang="en-US" sz="2400" i="1" dirty="0"/>
              <a:t> Pictures/Photographs</a:t>
            </a:r>
          </a:p>
          <a:p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563CA-8D20-1E7F-273F-E794CC3EDACE}"/>
              </a:ext>
            </a:extLst>
          </p:cNvPr>
          <p:cNvCxnSpPr/>
          <p:nvPr/>
        </p:nvCxnSpPr>
        <p:spPr>
          <a:xfrm>
            <a:off x="6296548" y="2348152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75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D337-E834-3088-02B9-84F9999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8A6-F1F0-B755-6BF8-6E9F48FE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5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REVIEW: Primary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F27A12-AD29-9AD8-56EE-BE689C3D90AC}"/>
              </a:ext>
            </a:extLst>
          </p:cNvPr>
          <p:cNvSpPr txBox="1">
            <a:spLocks/>
          </p:cNvSpPr>
          <p:nvPr/>
        </p:nvSpPr>
        <p:spPr>
          <a:xfrm>
            <a:off x="896733" y="2327571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PRIMARY</a:t>
            </a:r>
          </a:p>
          <a:p>
            <a:pPr algn="ctr"/>
            <a:r>
              <a:rPr lang="en-US" sz="2800" i="1" dirty="0"/>
              <a:t>Created AT/AROUND time being studied</a:t>
            </a:r>
          </a:p>
          <a:p>
            <a:pPr algn="ctr"/>
            <a:endParaRPr lang="en-US" sz="2800" i="1" dirty="0"/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 Objects</a:t>
            </a:r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 Writings</a:t>
            </a:r>
          </a:p>
          <a:p>
            <a:pPr>
              <a:buFont typeface="Wingdings" pitchFamily="2" charset="2"/>
              <a:buChar char="ü"/>
            </a:pPr>
            <a:r>
              <a:rPr lang="en-US" sz="2800" i="1" dirty="0"/>
              <a:t>Pictures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563CA-8D20-1E7F-273F-E794CC3EDACE}"/>
              </a:ext>
            </a:extLst>
          </p:cNvPr>
          <p:cNvCxnSpPr/>
          <p:nvPr/>
        </p:nvCxnSpPr>
        <p:spPr>
          <a:xfrm>
            <a:off x="6296548" y="2348152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baby&#10;&#10;Description automatically generated with medium confidence">
            <a:extLst>
              <a:ext uri="{FF2B5EF4-FFF2-40B4-BE49-F238E27FC236}">
                <a16:creationId xmlns:a16="http://schemas.microsoft.com/office/drawing/2014/main" id="{8FF8792B-F4DC-F4FB-E2BD-BAA4556F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83" r="1381" b="24689"/>
          <a:stretch/>
        </p:blipFill>
        <p:spPr>
          <a:xfrm>
            <a:off x="7345145" y="2417577"/>
            <a:ext cx="3125238" cy="309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3933A5-D822-A8E0-8B32-01257E11059A}"/>
              </a:ext>
            </a:extLst>
          </p:cNvPr>
          <p:cNvSpPr txBox="1"/>
          <p:nvPr/>
        </p:nvSpPr>
        <p:spPr>
          <a:xfrm>
            <a:off x="8219552" y="5602478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c. 1996 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8124F-B565-F253-1518-050887E8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94" y="99166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7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D337-E834-3088-02B9-84F9999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8A6-F1F0-B755-6BF8-6E9F48FE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5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REVIEW: Secondary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8B6863-14D5-07D9-BBC4-E17F9FC40B9B}"/>
              </a:ext>
            </a:extLst>
          </p:cNvPr>
          <p:cNvSpPr txBox="1">
            <a:spLocks/>
          </p:cNvSpPr>
          <p:nvPr/>
        </p:nvSpPr>
        <p:spPr>
          <a:xfrm>
            <a:off x="6417549" y="2348152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SECONDARY</a:t>
            </a:r>
          </a:p>
          <a:p>
            <a:pPr algn="ctr"/>
            <a:r>
              <a:rPr lang="en-US" sz="2800" i="1" dirty="0"/>
              <a:t>Created AFTER time being studied</a:t>
            </a:r>
          </a:p>
          <a:p>
            <a:pPr algn="ctr"/>
            <a:endParaRPr lang="en-US" sz="2800" i="1" dirty="0"/>
          </a:p>
          <a:p>
            <a:pPr>
              <a:buFont typeface="Wingdings" pitchFamily="2" charset="2"/>
              <a:buChar char="ü"/>
            </a:pPr>
            <a:r>
              <a:rPr lang="en-US" sz="2000" i="1" dirty="0"/>
              <a:t> </a:t>
            </a:r>
            <a:r>
              <a:rPr lang="en-US" sz="2400" i="1" dirty="0"/>
              <a:t>Textbooks </a:t>
            </a:r>
          </a:p>
          <a:p>
            <a:pPr>
              <a:buFont typeface="Wingdings" pitchFamily="2" charset="2"/>
              <a:buChar char="ü"/>
            </a:pPr>
            <a:r>
              <a:rPr lang="en-US" sz="2400" i="1" dirty="0"/>
              <a:t> Podcasts</a:t>
            </a:r>
          </a:p>
          <a:p>
            <a:pPr>
              <a:buFont typeface="Wingdings" pitchFamily="2" charset="2"/>
              <a:buChar char="ü"/>
            </a:pPr>
            <a:r>
              <a:rPr lang="en-US" sz="2400" i="1" dirty="0"/>
              <a:t> Pictures/Photographs</a:t>
            </a:r>
          </a:p>
          <a:p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563CA-8D20-1E7F-273F-E794CC3EDACE}"/>
              </a:ext>
            </a:extLst>
          </p:cNvPr>
          <p:cNvCxnSpPr/>
          <p:nvPr/>
        </p:nvCxnSpPr>
        <p:spPr>
          <a:xfrm>
            <a:off x="6296548" y="2348152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0BE501-15CC-4B40-7AC4-DAFED5C7F16B}"/>
              </a:ext>
            </a:extLst>
          </p:cNvPr>
          <p:cNvSpPr txBox="1"/>
          <p:nvPr/>
        </p:nvSpPr>
        <p:spPr>
          <a:xfrm>
            <a:off x="3891121" y="5596626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c. 2019 CE</a:t>
            </a:r>
          </a:p>
        </p:txBody>
      </p:sp>
      <p:pic>
        <p:nvPicPr>
          <p:cNvPr id="9" name="Picture 8" descr="A screenshot of a baby&#10;&#10;Description automatically generated with medium confidence">
            <a:extLst>
              <a:ext uri="{FF2B5EF4-FFF2-40B4-BE49-F238E27FC236}">
                <a16:creationId xmlns:a16="http://schemas.microsoft.com/office/drawing/2014/main" id="{6B191C11-92CD-B390-FDC0-069607D81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1" r="1268" b="10330"/>
          <a:stretch/>
        </p:blipFill>
        <p:spPr>
          <a:xfrm>
            <a:off x="1173230" y="2038234"/>
            <a:ext cx="2802150" cy="4112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BA8A0-6404-42E6-990D-C17F17BD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094" y="99166"/>
            <a:ext cx="1013460" cy="10134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BFE99D-3BF1-C29C-04B5-B3C102892E20}"/>
              </a:ext>
            </a:extLst>
          </p:cNvPr>
          <p:cNvSpPr/>
          <p:nvPr/>
        </p:nvSpPr>
        <p:spPr>
          <a:xfrm>
            <a:off x="2080009" y="5623059"/>
            <a:ext cx="1557494" cy="144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0C8F-A37A-A7F5-926F-E8483B2FD85C}"/>
              </a:ext>
            </a:extLst>
          </p:cNvPr>
          <p:cNvSpPr/>
          <p:nvPr/>
        </p:nvSpPr>
        <p:spPr>
          <a:xfrm>
            <a:off x="1995750" y="5807725"/>
            <a:ext cx="1557494" cy="144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156D60-E4B2-39FB-FDD4-520286286E69}"/>
              </a:ext>
            </a:extLst>
          </p:cNvPr>
          <p:cNvSpPr/>
          <p:nvPr/>
        </p:nvSpPr>
        <p:spPr>
          <a:xfrm>
            <a:off x="1258495" y="5623059"/>
            <a:ext cx="399378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0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D337-E834-3088-02B9-84F9999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8A6-F1F0-B755-6BF8-6E9F48FE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5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Ancient and Modern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F27A12-AD29-9AD8-56EE-BE689C3D90AC}"/>
              </a:ext>
            </a:extLst>
          </p:cNvPr>
          <p:cNvSpPr txBox="1">
            <a:spLocks/>
          </p:cNvSpPr>
          <p:nvPr/>
        </p:nvSpPr>
        <p:spPr>
          <a:xfrm>
            <a:off x="896733" y="2327571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ANCIENT</a:t>
            </a:r>
          </a:p>
          <a:p>
            <a:pPr algn="ctr"/>
            <a:r>
              <a:rPr lang="en-AU" sz="2800" i="1" dirty="0">
                <a:latin typeface="Calibri" panose="020F0502020204030204" pitchFamily="34" charset="0"/>
                <a:cs typeface="Calibri" panose="020F0502020204030204" pitchFamily="34" charset="0"/>
              </a:rPr>
              <a:t>From the start of recorded human history to the Medieval Period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Ancient Greek evidence of writing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8B6863-14D5-07D9-BBC4-E17F9FC40B9B}"/>
              </a:ext>
            </a:extLst>
          </p:cNvPr>
          <p:cNvSpPr txBox="1">
            <a:spLocks/>
          </p:cNvSpPr>
          <p:nvPr/>
        </p:nvSpPr>
        <p:spPr>
          <a:xfrm>
            <a:off x="6417549" y="2348152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MODERN</a:t>
            </a:r>
          </a:p>
          <a:p>
            <a:pPr algn="ctr"/>
            <a:r>
              <a:rPr lang="en-US" sz="2800" i="1" dirty="0"/>
              <a:t>Anything AFTER the Medieval Era</a:t>
            </a:r>
          </a:p>
          <a:p>
            <a:pPr>
              <a:buFont typeface="Wingdings" pitchFamily="2" charset="2"/>
              <a:buChar char="ü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 Ancient Greece Textbook</a:t>
            </a:r>
          </a:p>
          <a:p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563CA-8D20-1E7F-273F-E794CC3EDACE}"/>
              </a:ext>
            </a:extLst>
          </p:cNvPr>
          <p:cNvCxnSpPr/>
          <p:nvPr/>
        </p:nvCxnSpPr>
        <p:spPr>
          <a:xfrm>
            <a:off x="6296548" y="2348152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D3E345-FB14-AB94-60F4-61E2971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43" y="4528989"/>
            <a:ext cx="3517900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D708E-AE83-5693-141B-278B5750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986" y="4140405"/>
            <a:ext cx="1290007" cy="20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6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D337-E834-3088-02B9-84F99996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8A6-F1F0-B755-6BF8-6E9F48FE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5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Archaeological vs. Written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F27A12-AD29-9AD8-56EE-BE689C3D90AC}"/>
              </a:ext>
            </a:extLst>
          </p:cNvPr>
          <p:cNvSpPr txBox="1">
            <a:spLocks/>
          </p:cNvSpPr>
          <p:nvPr/>
        </p:nvSpPr>
        <p:spPr>
          <a:xfrm>
            <a:off x="896733" y="2327571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ARCHAEOLOGICAL</a:t>
            </a:r>
          </a:p>
          <a:p>
            <a:pPr algn="ctr"/>
            <a:r>
              <a:rPr lang="en-AU" sz="2800" i="1" dirty="0">
                <a:latin typeface="Calibri" panose="020F0502020204030204" pitchFamily="34" charset="0"/>
                <a:cs typeface="Calibri" panose="020F0502020204030204" pitchFamily="34" charset="0"/>
              </a:rPr>
              <a:t>Physical remains/Artefacts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Minoan Bull-Head Vase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8B6863-14D5-07D9-BBC4-E17F9FC40B9B}"/>
              </a:ext>
            </a:extLst>
          </p:cNvPr>
          <p:cNvSpPr txBox="1">
            <a:spLocks/>
          </p:cNvSpPr>
          <p:nvPr/>
        </p:nvSpPr>
        <p:spPr>
          <a:xfrm>
            <a:off x="6417549" y="2348152"/>
            <a:ext cx="4998720" cy="3274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/>
              <a:t>WRITTEN</a:t>
            </a:r>
          </a:p>
          <a:p>
            <a:pPr algn="ctr"/>
            <a:r>
              <a:rPr lang="en-US" sz="2800" i="1" dirty="0"/>
              <a:t>Materials/Objects with text/writing</a:t>
            </a:r>
          </a:p>
          <a:p>
            <a:pPr>
              <a:buFont typeface="Wingdings" pitchFamily="2" charset="2"/>
              <a:buChar char="ü"/>
            </a:pPr>
            <a:r>
              <a:rPr lang="en-AU" sz="2400" i="1" dirty="0">
                <a:latin typeface="Calibri" panose="020F0502020204030204" pitchFamily="34" charset="0"/>
                <a:cs typeface="Calibri" panose="020F0502020204030204" pitchFamily="34" charset="0"/>
              </a:rPr>
              <a:t>Ancient Greek Evidence of Writing</a:t>
            </a:r>
            <a:endParaRPr lang="en-AU" sz="24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563CA-8D20-1E7F-273F-E794CC3EDACE}"/>
              </a:ext>
            </a:extLst>
          </p:cNvPr>
          <p:cNvCxnSpPr/>
          <p:nvPr/>
        </p:nvCxnSpPr>
        <p:spPr>
          <a:xfrm>
            <a:off x="6296548" y="2348152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93E3643-A141-D2F5-2009-AE4D39CC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27" y="4029389"/>
            <a:ext cx="1640097" cy="174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A60F-E765-6B83-67CF-F08DC6F3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378" y="4375708"/>
            <a:ext cx="3517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74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4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E1D2BF"/>
      </a:accent1>
      <a:accent2>
        <a:srgbClr val="865852"/>
      </a:accent2>
      <a:accent3>
        <a:srgbClr val="B29480"/>
      </a:accent3>
      <a:accent4>
        <a:srgbClr val="FFBB99"/>
      </a:accent4>
      <a:accent5>
        <a:srgbClr val="8C6660"/>
      </a:accent5>
      <a:accent6>
        <a:srgbClr val="AA6650"/>
      </a:accent6>
      <a:hlink>
        <a:srgbClr val="F0D8A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8213</TotalTime>
  <Words>460</Words>
  <Application>Microsoft Macintosh PowerPoint</Application>
  <PresentationFormat>Widescreen</PresentationFormat>
  <Paragraphs>108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Baskerville</vt:lpstr>
      <vt:lpstr>Calibri</vt:lpstr>
      <vt:lpstr>Calibri Light</vt:lpstr>
      <vt:lpstr>Chalkboard</vt:lpstr>
      <vt:lpstr>Times New Roman</vt:lpstr>
      <vt:lpstr>Wingdings</vt:lpstr>
      <vt:lpstr>Retrospect</vt:lpstr>
      <vt:lpstr>PowerPoint Presentation</vt:lpstr>
      <vt:lpstr>Today’s Lesson</vt:lpstr>
      <vt:lpstr>What do you already know about  ‘Source Analysis’?</vt:lpstr>
      <vt:lpstr>Historical Source Analysis</vt:lpstr>
      <vt:lpstr>Types of Sources</vt:lpstr>
      <vt:lpstr>Types of Sources</vt:lpstr>
      <vt:lpstr>Types of Sources</vt:lpstr>
      <vt:lpstr>Types of Sources</vt:lpstr>
      <vt:lpstr>Types of Sources</vt:lpstr>
      <vt:lpstr>IMPORTANT NOTE:</vt:lpstr>
      <vt:lpstr>Which sources are we LIKELY to analyse in Ancient History?  Which sources are IMPOSSIBLE for us to analyse as ‘Ancient’ Sources?</vt:lpstr>
      <vt:lpstr>Common Questions:</vt:lpstr>
      <vt:lpstr>ACTIVITY – Practice source Analysis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237</cp:revision>
  <dcterms:created xsi:type="dcterms:W3CDTF">2022-07-13T05:26:46Z</dcterms:created>
  <dcterms:modified xsi:type="dcterms:W3CDTF">2023-02-02T07:29:17Z</dcterms:modified>
</cp:coreProperties>
</file>